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media/image24.svg" ContentType="image/svg+xml"/>
  <Override PartName="/ppt/media/image27.svg" ContentType="image/svg+xml"/>
  <Override PartName="/ppt/media/image29.svg" ContentType="image/svg+xml"/>
  <Override PartName="/ppt/media/image3.svg" ContentType="image/svg+xml"/>
  <Override PartName="/ppt/media/image5.svg" ContentType="image/svg+xml"/>
  <Override PartName="/ppt/media/image9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8288000" cy="10287000"/>
  <p:notesSz cx="6858000" cy="9144000"/>
  <p:embeddedFontLst>
    <p:embeddedFont>
      <p:font typeface="Calibri" panose="020F050202020403020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0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9.svg"/><Relationship Id="rId7" Type="http://schemas.openxmlformats.org/officeDocument/2006/relationships/image" Target="../media/image8.png"/><Relationship Id="rId6" Type="http://schemas.openxmlformats.org/officeDocument/2006/relationships/image" Target="../media/image12.jpe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9.svg"/><Relationship Id="rId6" Type="http://schemas.openxmlformats.org/officeDocument/2006/relationships/image" Target="../media/image8.png"/><Relationship Id="rId5" Type="http://schemas.openxmlformats.org/officeDocument/2006/relationships/image" Target="../media/image5.svg"/><Relationship Id="rId4" Type="http://schemas.openxmlformats.org/officeDocument/2006/relationships/image" Target="../media/image4.png"/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image" Target="../media/image16.jpeg"/><Relationship Id="rId8" Type="http://schemas.openxmlformats.org/officeDocument/2006/relationships/image" Target="../media/image9.svg"/><Relationship Id="rId7" Type="http://schemas.openxmlformats.org/officeDocument/2006/relationships/image" Target="../media/image8.png"/><Relationship Id="rId6" Type="http://schemas.openxmlformats.org/officeDocument/2006/relationships/image" Target="../media/image15.jpe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3" Type="http://schemas.openxmlformats.org/officeDocument/2006/relationships/slideLayout" Target="../slideLayouts/slideLayout7.xml"/><Relationship Id="rId12" Type="http://schemas.openxmlformats.org/officeDocument/2006/relationships/image" Target="../media/image19.jpeg"/><Relationship Id="rId11" Type="http://schemas.openxmlformats.org/officeDocument/2006/relationships/image" Target="../media/image18.jpeg"/><Relationship Id="rId10" Type="http://schemas.openxmlformats.org/officeDocument/2006/relationships/image" Target="../media/image17.jpeg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21.jpeg"/><Relationship Id="rId7" Type="http://schemas.openxmlformats.org/officeDocument/2006/relationships/image" Target="../media/image9.svg"/><Relationship Id="rId6" Type="http://schemas.openxmlformats.org/officeDocument/2006/relationships/image" Target="../media/image8.pn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image" Target="../media/image20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4.svg"/><Relationship Id="rId8" Type="http://schemas.openxmlformats.org/officeDocument/2006/relationships/image" Target="../media/image23.png"/><Relationship Id="rId7" Type="http://schemas.openxmlformats.org/officeDocument/2006/relationships/image" Target="../media/image22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5.svg"/><Relationship Id="rId11" Type="http://schemas.openxmlformats.org/officeDocument/2006/relationships/slideLayout" Target="../slideLayouts/slideLayout7.xml"/><Relationship Id="rId10" Type="http://schemas.openxmlformats.org/officeDocument/2006/relationships/image" Target="../media/image2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image" Target="../media/image27.svg"/><Relationship Id="rId7" Type="http://schemas.openxmlformats.org/officeDocument/2006/relationships/image" Target="../media/image26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5.svg"/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9.svg"/><Relationship Id="rId5" Type="http://schemas.openxmlformats.org/officeDocument/2006/relationships/image" Target="../media/image28.png"/><Relationship Id="rId4" Type="http://schemas.openxmlformats.org/officeDocument/2006/relationships/image" Target="../media/image3.svg"/><Relationship Id="rId3" Type="http://schemas.openxmlformats.org/officeDocument/2006/relationships/image" Target="../media/image2.png"/><Relationship Id="rId2" Type="http://schemas.openxmlformats.org/officeDocument/2006/relationships/image" Target="../media/image5.sv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767175" y="329823"/>
            <a:ext cx="6314113" cy="8928477"/>
            <a:chOff x="0" y="0"/>
            <a:chExt cx="937042" cy="13250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37042" cy="1325026"/>
            </a:xfrm>
            <a:custGeom>
              <a:avLst/>
              <a:gdLst/>
              <a:ahLst/>
              <a:cxnLst/>
              <a:rect l="l" t="t" r="r" b="b"/>
              <a:pathLst>
                <a:path w="937042" h="1325026">
                  <a:moveTo>
                    <a:pt x="0" y="0"/>
                  </a:moveTo>
                  <a:lnTo>
                    <a:pt x="937042" y="0"/>
                  </a:lnTo>
                  <a:lnTo>
                    <a:pt x="937042" y="1325026"/>
                  </a:lnTo>
                  <a:lnTo>
                    <a:pt x="0" y="1325026"/>
                  </a:lnTo>
                  <a:close/>
                </a:path>
              </a:pathLst>
            </a:custGeom>
            <a:blipFill>
              <a:blip r:embed="rId1"/>
              <a:stretch>
                <a:fillRect l="-729" r="-72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0">
            <a:off x="8783805" y="4032334"/>
            <a:ext cx="7991497" cy="1758097"/>
            <a:chOff x="0" y="0"/>
            <a:chExt cx="2104756" cy="4630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04756" cy="463038"/>
            </a:xfrm>
            <a:custGeom>
              <a:avLst/>
              <a:gdLst/>
              <a:ahLst/>
              <a:cxnLst/>
              <a:rect l="l" t="t" r="r" b="b"/>
              <a:pathLst>
                <a:path w="2104756" h="463038">
                  <a:moveTo>
                    <a:pt x="0" y="0"/>
                  </a:moveTo>
                  <a:lnTo>
                    <a:pt x="2104756" y="0"/>
                  </a:lnTo>
                  <a:lnTo>
                    <a:pt x="2104756" y="463038"/>
                  </a:lnTo>
                  <a:lnTo>
                    <a:pt x="0" y="463038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104756" cy="4916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 rot="0">
            <a:off x="16616202" y="5631331"/>
            <a:ext cx="318199" cy="318199"/>
            <a:chOff x="0" y="0"/>
            <a:chExt cx="83806" cy="8380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806" cy="83806"/>
            </a:xfrm>
            <a:custGeom>
              <a:avLst/>
              <a:gdLst/>
              <a:ahLst/>
              <a:cxnLst/>
              <a:rect l="l" t="t" r="r" b="b"/>
              <a:pathLst>
                <a:path w="83806" h="83806">
                  <a:moveTo>
                    <a:pt x="0" y="0"/>
                  </a:moveTo>
                  <a:lnTo>
                    <a:pt x="83806" y="0"/>
                  </a:lnTo>
                  <a:lnTo>
                    <a:pt x="83806" y="83806"/>
                  </a:lnTo>
                  <a:lnTo>
                    <a:pt x="0" y="83806"/>
                  </a:lnTo>
                  <a:close/>
                </a:path>
              </a:pathLst>
            </a:custGeom>
            <a:solidFill>
              <a:srgbClr val="FE7A1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3806" cy="1123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0">
            <a:off x="1028700" y="9168029"/>
            <a:ext cx="6547359" cy="90271"/>
            <a:chOff x="0" y="0"/>
            <a:chExt cx="1724407" cy="237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24407" cy="23775"/>
            </a:xfrm>
            <a:custGeom>
              <a:avLst/>
              <a:gdLst/>
              <a:ahLst/>
              <a:cxnLst/>
              <a:rect l="l" t="t" r="r" b="b"/>
              <a:pathLst>
                <a:path w="1724407" h="23775">
                  <a:moveTo>
                    <a:pt x="0" y="0"/>
                  </a:moveTo>
                  <a:lnTo>
                    <a:pt x="1724407" y="0"/>
                  </a:lnTo>
                  <a:lnTo>
                    <a:pt x="1724407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724407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13" name="Freeform 13"/>
          <p:cNvSpPr/>
          <p:nvPr/>
        </p:nvSpPr>
        <p:spPr>
          <a:xfrm>
            <a:off x="9267803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 rot="0">
            <a:off x="16496117" y="5866631"/>
            <a:ext cx="165799" cy="165799"/>
            <a:chOff x="0" y="0"/>
            <a:chExt cx="43667" cy="4366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3667" cy="43667"/>
            </a:xfrm>
            <a:custGeom>
              <a:avLst/>
              <a:gdLst/>
              <a:ahLst/>
              <a:cxnLst/>
              <a:rect l="l" t="t" r="r" b="b"/>
              <a:pathLst>
                <a:path w="43667" h="43667">
                  <a:moveTo>
                    <a:pt x="0" y="0"/>
                  </a:moveTo>
                  <a:lnTo>
                    <a:pt x="43667" y="0"/>
                  </a:lnTo>
                  <a:lnTo>
                    <a:pt x="43667" y="43667"/>
                  </a:lnTo>
                  <a:lnTo>
                    <a:pt x="0" y="43667"/>
                  </a:lnTo>
                  <a:close/>
                </a:path>
              </a:pathLst>
            </a:custGeom>
            <a:solidFill>
              <a:srgbClr val="FE7A1E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43667" cy="722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17" name="Freeform 17"/>
          <p:cNvSpPr/>
          <p:nvPr/>
        </p:nvSpPr>
        <p:spPr>
          <a:xfrm>
            <a:off x="8556757" y="6586773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flipH="1" flipV="1">
            <a:off x="16388997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5865728" y="730290"/>
            <a:ext cx="1500948" cy="1015919"/>
          </a:xfrm>
          <a:custGeom>
            <a:avLst/>
            <a:gdLst/>
            <a:ahLst/>
            <a:cxnLst/>
            <a:rect l="l" t="t" r="r" b="b"/>
            <a:pathLst>
              <a:path w="1500948" h="1015919">
                <a:moveTo>
                  <a:pt x="0" y="0"/>
                </a:moveTo>
                <a:lnTo>
                  <a:pt x="1500948" y="0"/>
                </a:lnTo>
                <a:lnTo>
                  <a:pt x="1500948" y="1015920"/>
                </a:lnTo>
                <a:lnTo>
                  <a:pt x="0" y="101592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 rot="0">
            <a:off x="1028700" y="606597"/>
            <a:ext cx="5812232" cy="4701826"/>
            <a:chOff x="0" y="0"/>
            <a:chExt cx="973729" cy="78770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73729" cy="787702"/>
            </a:xfrm>
            <a:custGeom>
              <a:avLst/>
              <a:gdLst/>
              <a:ahLst/>
              <a:cxnLst/>
              <a:rect l="l" t="t" r="r" b="b"/>
              <a:pathLst>
                <a:path w="973729" h="787702">
                  <a:moveTo>
                    <a:pt x="0" y="0"/>
                  </a:moveTo>
                  <a:lnTo>
                    <a:pt x="973729" y="0"/>
                  </a:lnTo>
                  <a:lnTo>
                    <a:pt x="973729" y="787702"/>
                  </a:lnTo>
                  <a:lnTo>
                    <a:pt x="0" y="787702"/>
                  </a:lnTo>
                  <a:close/>
                </a:path>
              </a:pathLst>
            </a:custGeom>
            <a:blipFill>
              <a:blip r:embed="rId7"/>
              <a:stretch>
                <a:fillRect l="-25072" r="-25072" b="-4402"/>
              </a:stretch>
            </a:blipFill>
          </p:spPr>
        </p:sp>
      </p:grpSp>
      <p:sp>
        <p:nvSpPr>
          <p:cNvPr id="22" name="TextBox 22"/>
          <p:cNvSpPr txBox="1"/>
          <p:nvPr/>
        </p:nvSpPr>
        <p:spPr>
          <a:xfrm>
            <a:off x="9149139" y="4674100"/>
            <a:ext cx="8228826" cy="1090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15"/>
              </a:lnSpc>
            </a:pPr>
            <a:r>
              <a:rPr lang="en-US" sz="4895" b="1" spc="-401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OrangeHRM Testing Project</a:t>
            </a:r>
            <a:endParaRPr lang="en-US" sz="4895" b="1" spc="-401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4115"/>
              </a:lnSpc>
            </a:pPr>
          </a:p>
        </p:txBody>
      </p:sp>
      <p:sp>
        <p:nvSpPr>
          <p:cNvPr id="23" name="TextBox 23"/>
          <p:cNvSpPr txBox="1"/>
          <p:nvPr/>
        </p:nvSpPr>
        <p:spPr>
          <a:xfrm>
            <a:off x="8305577" y="7734249"/>
            <a:ext cx="5071640" cy="2351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15"/>
              </a:lnSpc>
            </a:pPr>
            <a:r>
              <a:rPr lang="en-US" sz="2015" b="1" spc="-100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Presented By</a:t>
            </a:r>
            <a:endParaRPr lang="en-US" sz="2015" b="1" spc="-100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2275"/>
              </a:lnSpc>
            </a:pPr>
            <a:r>
              <a:rPr 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Shaimaa Ahmed Mohamed</a:t>
            </a:r>
            <a:endParaRPr lang="en-US" sz="1895" spc="-9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75"/>
              </a:lnSpc>
            </a:pPr>
            <a:r>
              <a:rPr 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Nada Ahmed Mohamed </a:t>
            </a:r>
            <a:endParaRPr lang="en-US" sz="1895" spc="-9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75"/>
              </a:lnSpc>
            </a:pPr>
            <a:r>
              <a:rPr 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Nada Eid Shaban </a:t>
            </a:r>
            <a:endParaRPr lang="en-US" sz="1895" spc="-9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75"/>
              </a:lnSpc>
            </a:pPr>
            <a:r>
              <a:rPr 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Ohood ali mahmoud</a:t>
            </a:r>
            <a:endParaRPr lang="en-US" sz="1895" spc="-9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75"/>
              </a:lnSpc>
            </a:pPr>
            <a:r>
              <a:rPr lang="en-US" alt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Fatema Elzahraa Ibraheem Mahmoud </a:t>
            </a:r>
            <a:endParaRPr lang="en-US" altLang="en-US" sz="1895" spc="-9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75"/>
              </a:lnSpc>
            </a:pPr>
            <a:r>
              <a:rPr lang="en-US" alt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Hadeer</a:t>
            </a:r>
            <a:endParaRPr lang="en-US" altLang="en-US" sz="1895" spc="-9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75"/>
              </a:lnSpc>
            </a:pPr>
            <a:endParaRPr lang="en-US" altLang="en-US" sz="1895" spc="-9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165159" y="3240244"/>
            <a:ext cx="6781983" cy="1295420"/>
            <a:chOff x="0" y="0"/>
            <a:chExt cx="1204812" cy="2301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4812" cy="230130"/>
            </a:xfrm>
            <a:custGeom>
              <a:avLst/>
              <a:gdLst/>
              <a:ahLst/>
              <a:cxnLst/>
              <a:rect l="l" t="t" r="r" b="b"/>
              <a:pathLst>
                <a:path w="1204812" h="230130">
                  <a:moveTo>
                    <a:pt x="0" y="0"/>
                  </a:moveTo>
                  <a:lnTo>
                    <a:pt x="1204812" y="0"/>
                  </a:lnTo>
                  <a:lnTo>
                    <a:pt x="1204812" y="230130"/>
                  </a:lnTo>
                  <a:lnTo>
                    <a:pt x="0" y="230130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204812" cy="258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11287288" y="9152358"/>
            <a:ext cx="6178167" cy="90271"/>
            <a:chOff x="0" y="0"/>
            <a:chExt cx="1627172" cy="237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27172" cy="23775"/>
            </a:xfrm>
            <a:custGeom>
              <a:avLst/>
              <a:gdLst/>
              <a:ahLst/>
              <a:cxnLst/>
              <a:rect l="l" t="t" r="r" b="b"/>
              <a:pathLst>
                <a:path w="1627172" h="23775">
                  <a:moveTo>
                    <a:pt x="0" y="0"/>
                  </a:moveTo>
                  <a:lnTo>
                    <a:pt x="1627172" y="0"/>
                  </a:lnTo>
                  <a:lnTo>
                    <a:pt x="1627172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627172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1028700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 flipV="1">
            <a:off x="9829924" y="589259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3"/>
                </a:moveTo>
                <a:lnTo>
                  <a:pt x="0" y="211883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3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22574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9829924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0"/>
                </a:moveTo>
                <a:lnTo>
                  <a:pt x="0" y="0"/>
                </a:lnTo>
                <a:lnTo>
                  <a:pt x="0" y="211884"/>
                </a:lnTo>
                <a:lnTo>
                  <a:pt x="272919" y="211884"/>
                </a:lnTo>
                <a:lnTo>
                  <a:pt x="272919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flipV="1">
            <a:off x="1028700" y="589259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3"/>
                </a:moveTo>
                <a:lnTo>
                  <a:pt x="272918" y="211883"/>
                </a:lnTo>
                <a:lnTo>
                  <a:pt x="272918" y="0"/>
                </a:lnTo>
                <a:lnTo>
                  <a:pt x="0" y="0"/>
                </a:lnTo>
                <a:lnTo>
                  <a:pt x="0" y="211883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flipH="1">
            <a:off x="9767549" y="4197914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287288" y="2482790"/>
            <a:ext cx="6538367" cy="6775510"/>
          </a:xfrm>
          <a:custGeom>
            <a:avLst/>
            <a:gdLst/>
            <a:ahLst/>
            <a:cxnLst/>
            <a:rect l="l" t="t" r="r" b="b"/>
            <a:pathLst>
              <a:path w="6538367" h="6775510">
                <a:moveTo>
                  <a:pt x="0" y="0"/>
                </a:moveTo>
                <a:lnTo>
                  <a:pt x="6538367" y="0"/>
                </a:lnTo>
                <a:lnTo>
                  <a:pt x="6538367" y="6775510"/>
                </a:lnTo>
                <a:lnTo>
                  <a:pt x="0" y="67755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900419" y="3614237"/>
            <a:ext cx="6496517" cy="763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5"/>
              </a:lnSpc>
            </a:pPr>
            <a:r>
              <a:rPr lang="en-US" sz="6495" b="1" spc="-532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Project Scope</a:t>
            </a:r>
            <a:endParaRPr lang="en-US" sz="6495" b="1" spc="-532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28700" y="6312741"/>
            <a:ext cx="9080269" cy="2733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</a:pPr>
            <a:r>
              <a:rPr lang="en-US" sz="2305" spc="-115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The project focuses on testing the core modules of OrangeHRM Web Application: Login, Admin, Employee Management, Leave, and User Info.</a:t>
            </a:r>
            <a:endParaRPr lang="en-US" sz="2305" spc="-115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765"/>
              </a:lnSpc>
            </a:pPr>
            <a:r>
              <a:rPr lang="en-US" sz="2305" spc="-115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Ensuring the system supports secure login, accurate employee data handling, proper leave application flow, and correct logout functionality.</a:t>
            </a:r>
            <a:endParaRPr lang="en-US" sz="2305" spc="-115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765"/>
              </a:lnSpc>
            </a:pPr>
            <a:r>
              <a:rPr lang="en-US" sz="2305" spc="-115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Both manual and automation testing were performed to validate functionality, usability, reliability, and regression stability.</a:t>
            </a:r>
            <a:endParaRPr lang="en-US" sz="2305" spc="-115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765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1028700"/>
            <a:ext cx="3617999" cy="2733992"/>
            <a:chOff x="0" y="0"/>
            <a:chExt cx="2175487" cy="16439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75487" cy="1643938"/>
            </a:xfrm>
            <a:custGeom>
              <a:avLst/>
              <a:gdLst/>
              <a:ahLst/>
              <a:cxnLst/>
              <a:rect l="l" t="t" r="r" b="b"/>
              <a:pathLst>
                <a:path w="2175487" h="1643938">
                  <a:moveTo>
                    <a:pt x="0" y="0"/>
                  </a:moveTo>
                  <a:lnTo>
                    <a:pt x="2175487" y="0"/>
                  </a:lnTo>
                  <a:lnTo>
                    <a:pt x="2175487" y="1643938"/>
                  </a:lnTo>
                  <a:lnTo>
                    <a:pt x="0" y="1643938"/>
                  </a:lnTo>
                  <a:close/>
                </a:path>
              </a:pathLst>
            </a:custGeom>
            <a:blipFill>
              <a:blip r:embed="rId1"/>
              <a:stretch>
                <a:fillRect l="-25003" r="-2500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0">
            <a:off x="620872" y="6709802"/>
            <a:ext cx="10732021" cy="2811249"/>
            <a:chOff x="0" y="0"/>
            <a:chExt cx="2826540" cy="74041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26540" cy="740411"/>
            </a:xfrm>
            <a:custGeom>
              <a:avLst/>
              <a:gdLst/>
              <a:ahLst/>
              <a:cxnLst/>
              <a:rect l="l" t="t" r="r" b="b"/>
              <a:pathLst>
                <a:path w="2826540" h="740411">
                  <a:moveTo>
                    <a:pt x="0" y="0"/>
                  </a:moveTo>
                  <a:lnTo>
                    <a:pt x="2826540" y="0"/>
                  </a:lnTo>
                  <a:lnTo>
                    <a:pt x="2826540" y="740411"/>
                  </a:lnTo>
                  <a:lnTo>
                    <a:pt x="0" y="740411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826540" cy="768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 rot="0">
            <a:off x="1028700" y="6192486"/>
            <a:ext cx="7717730" cy="90271"/>
            <a:chOff x="0" y="0"/>
            <a:chExt cx="2032653" cy="237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32653" cy="23775"/>
            </a:xfrm>
            <a:custGeom>
              <a:avLst/>
              <a:gdLst/>
              <a:ahLst/>
              <a:cxnLst/>
              <a:rect l="l" t="t" r="r" b="b"/>
              <a:pathLst>
                <a:path w="2032653" h="23775">
                  <a:moveTo>
                    <a:pt x="0" y="0"/>
                  </a:moveTo>
                  <a:lnTo>
                    <a:pt x="2032653" y="0"/>
                  </a:lnTo>
                  <a:lnTo>
                    <a:pt x="2032653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2032653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10" name="Freeform 10"/>
          <p:cNvSpPr/>
          <p:nvPr/>
        </p:nvSpPr>
        <p:spPr>
          <a:xfrm>
            <a:off x="10768833" y="9706112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6223309" y="1495342"/>
            <a:ext cx="9363667" cy="543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5"/>
              </a:lnSpc>
            </a:pPr>
            <a:r>
              <a:rPr lang="en-US" sz="4590" b="1" spc="-376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Manual Testing Coverage &amp; Highlights</a:t>
            </a:r>
            <a:endParaRPr lang="en-US" sz="4590" b="1" spc="-376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</p:txBody>
      </p:sp>
      <p:sp>
        <p:nvSpPr>
          <p:cNvPr id="12" name="Freeform 12"/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5459028"/>
            <a:ext cx="7717730" cy="108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0"/>
              </a:lnSpc>
            </a:pPr>
            <a:r>
              <a:rPr lang="en-US" sz="2400" b="1" spc="-120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Covered all main workflows, including</a:t>
            </a:r>
            <a:endParaRPr lang="en-US" sz="2400" b="1" spc="-120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ctr">
              <a:lnSpc>
                <a:spcPts val="2880"/>
              </a:lnSpc>
            </a:pPr>
          </a:p>
          <a:p>
            <a:pPr algn="ctr">
              <a:lnSpc>
                <a:spcPts val="2880"/>
              </a:lnSpc>
            </a:pPr>
          </a:p>
        </p:txBody>
      </p:sp>
      <p:sp>
        <p:nvSpPr>
          <p:cNvPr id="14" name="Freeform 14"/>
          <p:cNvSpPr/>
          <p:nvPr/>
        </p:nvSpPr>
        <p:spPr>
          <a:xfrm>
            <a:off x="15953466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827027" y="7048935"/>
            <a:ext cx="10525866" cy="220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Valid &amp; invalid login scenarios</a:t>
            </a:r>
            <a:endParaRPr lang="en-US" sz="1845" spc="-92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Add / Edit / Delete employee</a:t>
            </a:r>
            <a:endParaRPr lang="en-US" sz="1845" spc="-92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Apply leave &amp; check leave status</a:t>
            </a:r>
            <a:endParaRPr lang="en-US" sz="1845" spc="-92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Update personal details</a:t>
            </a:r>
            <a:endParaRPr lang="en-US" sz="1845" spc="-92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Admin role permissions</a:t>
            </a:r>
            <a:endParaRPr lang="en-US" sz="1845" spc="-92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Designed detailed test cases, executed them, and logged defects.</a:t>
            </a:r>
            <a:endParaRPr lang="en-US" sz="1845" spc="-92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Identified several UI issues, validation problems, and workflow inconsistencies during the manual phase.</a:t>
            </a:r>
            <a:endParaRPr lang="en-US" sz="1845" spc="-92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210"/>
              </a:lnSpc>
            </a:pPr>
          </a:p>
        </p:txBody>
      </p:sp>
      <p:sp>
        <p:nvSpPr>
          <p:cNvPr id="16" name="Freeform 16"/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 rot="0">
            <a:off x="11663886" y="4450807"/>
            <a:ext cx="5322496" cy="3663900"/>
            <a:chOff x="0" y="0"/>
            <a:chExt cx="3200394" cy="220308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6"/>
              <a:stretch>
                <a:fillRect l="-17820" r="-17820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 rot="0">
            <a:off x="1028700" y="5053229"/>
            <a:ext cx="7717730" cy="90271"/>
            <a:chOff x="0" y="0"/>
            <a:chExt cx="2032653" cy="237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032653" cy="23775"/>
            </a:xfrm>
            <a:custGeom>
              <a:avLst/>
              <a:gdLst/>
              <a:ahLst/>
              <a:cxnLst/>
              <a:rect l="l" t="t" r="r" b="b"/>
              <a:pathLst>
                <a:path w="2032653" h="23775">
                  <a:moveTo>
                    <a:pt x="0" y="0"/>
                  </a:moveTo>
                  <a:lnTo>
                    <a:pt x="2032653" y="0"/>
                  </a:lnTo>
                  <a:lnTo>
                    <a:pt x="2032653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2032653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23" name="Freeform 23"/>
          <p:cNvSpPr/>
          <p:nvPr/>
        </p:nvSpPr>
        <p:spPr>
          <a:xfrm flipH="1">
            <a:off x="6589799" y="3087191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320467" y="6039757"/>
            <a:ext cx="7519861" cy="3473534"/>
            <a:chOff x="0" y="0"/>
            <a:chExt cx="7281760" cy="33635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81760" cy="3363551"/>
            </a:xfrm>
            <a:custGeom>
              <a:avLst/>
              <a:gdLst/>
              <a:ahLst/>
              <a:cxnLst/>
              <a:rect l="l" t="t" r="r" b="b"/>
              <a:pathLst>
                <a:path w="7281760" h="3363551">
                  <a:moveTo>
                    <a:pt x="0" y="0"/>
                  </a:moveTo>
                  <a:lnTo>
                    <a:pt x="7281760" y="0"/>
                  </a:lnTo>
                  <a:lnTo>
                    <a:pt x="7281760" y="3363551"/>
                  </a:lnTo>
                  <a:lnTo>
                    <a:pt x="0" y="3363551"/>
                  </a:lnTo>
                  <a:close/>
                </a:path>
              </a:pathLst>
            </a:custGeom>
            <a:blipFill>
              <a:blip r:embed="rId1"/>
              <a:stretch>
                <a:fillRect t="-2634" b="-2634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0">
            <a:off x="8667867" y="5904864"/>
            <a:ext cx="8941896" cy="2917581"/>
            <a:chOff x="0" y="0"/>
            <a:chExt cx="2355067" cy="7684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5067" cy="768416"/>
            </a:xfrm>
            <a:custGeom>
              <a:avLst/>
              <a:gdLst/>
              <a:ahLst/>
              <a:cxnLst/>
              <a:rect l="l" t="t" r="r" b="b"/>
              <a:pathLst>
                <a:path w="2355067" h="768416">
                  <a:moveTo>
                    <a:pt x="0" y="0"/>
                  </a:moveTo>
                  <a:lnTo>
                    <a:pt x="2355067" y="0"/>
                  </a:lnTo>
                  <a:lnTo>
                    <a:pt x="2355067" y="768416"/>
                  </a:lnTo>
                  <a:lnTo>
                    <a:pt x="0" y="768416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355067" cy="7969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 rot="0">
            <a:off x="1028700" y="9645206"/>
            <a:ext cx="6395583" cy="90271"/>
            <a:chOff x="0" y="0"/>
            <a:chExt cx="1684433" cy="237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84433" cy="23775"/>
            </a:xfrm>
            <a:custGeom>
              <a:avLst/>
              <a:gdLst/>
              <a:ahLst/>
              <a:cxnLst/>
              <a:rect l="l" t="t" r="r" b="b"/>
              <a:pathLst>
                <a:path w="1684433" h="23775">
                  <a:moveTo>
                    <a:pt x="0" y="0"/>
                  </a:moveTo>
                  <a:lnTo>
                    <a:pt x="1684433" y="0"/>
                  </a:lnTo>
                  <a:lnTo>
                    <a:pt x="1684433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684433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10" name="Freeform 10"/>
          <p:cNvSpPr/>
          <p:nvPr/>
        </p:nvSpPr>
        <p:spPr>
          <a:xfrm>
            <a:off x="8491083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9523999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595043" y="2953828"/>
            <a:ext cx="6664257" cy="895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0"/>
              </a:lnSpc>
            </a:pPr>
            <a:r>
              <a:rPr lang="en-US" sz="3990" b="1" spc="-327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Overview of Reported Issues</a:t>
            </a:r>
            <a:endParaRPr lang="en-US" sz="3990" b="1" spc="-327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3350"/>
              </a:lnSpc>
            </a:pPr>
          </a:p>
        </p:txBody>
      </p:sp>
      <p:sp>
        <p:nvSpPr>
          <p:cNvPr id="13" name="TextBox 13"/>
          <p:cNvSpPr txBox="1"/>
          <p:nvPr/>
        </p:nvSpPr>
        <p:spPr>
          <a:xfrm>
            <a:off x="9838351" y="6409961"/>
            <a:ext cx="6600929" cy="1916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0"/>
              </a:lnSpc>
            </a:pPr>
            <a:r>
              <a:rPr lang="en-US" sz="2610" spc="-130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The following screenshots highlight the bugs identified during the manual testing phase.</a:t>
            </a:r>
            <a:endParaRPr lang="en-US" sz="2610" spc="-130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3130"/>
              </a:lnSpc>
            </a:pPr>
          </a:p>
          <a:p>
            <a:pPr algn="l">
              <a:lnSpc>
                <a:spcPts val="3130"/>
              </a:lnSpc>
            </a:pPr>
            <a:r>
              <a:rPr lang="en-US" sz="2610" spc="-130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Bugs were logged on Jira, including severity, priority, and steps to reproduce.</a:t>
            </a:r>
            <a:endParaRPr lang="en-US" sz="2610" spc="-130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14" name="Freeform 14"/>
          <p:cNvSpPr/>
          <p:nvPr/>
        </p:nvSpPr>
        <p:spPr>
          <a:xfrm flipH="1">
            <a:off x="7878428" y="5567113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28700" y="4181355"/>
            <a:ext cx="10467361" cy="5076945"/>
            <a:chOff x="0" y="0"/>
            <a:chExt cx="2756836" cy="13371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56836" cy="1337138"/>
            </a:xfrm>
            <a:custGeom>
              <a:avLst/>
              <a:gdLst/>
              <a:ahLst/>
              <a:cxnLst/>
              <a:rect l="l" t="t" r="r" b="b"/>
              <a:pathLst>
                <a:path w="2756836" h="1337138">
                  <a:moveTo>
                    <a:pt x="0" y="0"/>
                  </a:moveTo>
                  <a:lnTo>
                    <a:pt x="2756836" y="0"/>
                  </a:lnTo>
                  <a:lnTo>
                    <a:pt x="2756836" y="1337138"/>
                  </a:lnTo>
                  <a:lnTo>
                    <a:pt x="0" y="1337138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756836" cy="1365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1028700" y="6497009"/>
            <a:ext cx="4232455" cy="2799665"/>
            <a:chOff x="0" y="0"/>
            <a:chExt cx="2544957" cy="168342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544957" cy="1683427"/>
            </a:xfrm>
            <a:custGeom>
              <a:avLst/>
              <a:gdLst/>
              <a:ahLst/>
              <a:cxnLst/>
              <a:rect l="l" t="t" r="r" b="b"/>
              <a:pathLst>
                <a:path w="2544957" h="1683427">
                  <a:moveTo>
                    <a:pt x="0" y="0"/>
                  </a:moveTo>
                  <a:lnTo>
                    <a:pt x="2544957" y="0"/>
                  </a:lnTo>
                  <a:lnTo>
                    <a:pt x="2544957" y="1683427"/>
                  </a:lnTo>
                  <a:lnTo>
                    <a:pt x="0" y="1683427"/>
                  </a:lnTo>
                  <a:close/>
                </a:path>
              </a:pathLst>
            </a:custGeom>
            <a:blipFill>
              <a:blip r:embed="rId1"/>
              <a:stretch>
                <a:fillRect t="-41344" b="-5659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 rot="0">
            <a:off x="1028700" y="9205152"/>
            <a:ext cx="10467361" cy="91248"/>
            <a:chOff x="0" y="0"/>
            <a:chExt cx="2756836" cy="2403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56836" cy="24032"/>
            </a:xfrm>
            <a:custGeom>
              <a:avLst/>
              <a:gdLst/>
              <a:ahLst/>
              <a:cxnLst/>
              <a:rect l="l" t="t" r="r" b="b"/>
              <a:pathLst>
                <a:path w="2756836" h="24032">
                  <a:moveTo>
                    <a:pt x="0" y="0"/>
                  </a:moveTo>
                  <a:lnTo>
                    <a:pt x="2756836" y="0"/>
                  </a:lnTo>
                  <a:lnTo>
                    <a:pt x="2756836" y="24032"/>
                  </a:lnTo>
                  <a:lnTo>
                    <a:pt x="0" y="240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2756836" cy="526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10" name="Freeform 10"/>
          <p:cNvSpPr/>
          <p:nvPr/>
        </p:nvSpPr>
        <p:spPr>
          <a:xfrm>
            <a:off x="12464505" y="95905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1560926"/>
            <a:ext cx="11407340" cy="744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85"/>
              </a:lnSpc>
            </a:pPr>
            <a:r>
              <a:rPr lang="en-US" sz="6410" spc="-525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Automation Architecture &amp; Demo</a:t>
            </a:r>
            <a:endParaRPr lang="en-US" sz="6410" spc="-525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12" name="Freeform 12"/>
          <p:cNvSpPr/>
          <p:nvPr/>
        </p:nvSpPr>
        <p:spPr>
          <a:xfrm flipH="1" flipV="1">
            <a:off x="16986382" y="4181355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8" y="0"/>
                </a:lnTo>
                <a:lnTo>
                  <a:pt x="272918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2433108" y="5353050"/>
            <a:ext cx="4689733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500" b="1" spc="-124">
                <a:solidFill>
                  <a:srgbClr val="FE7A1E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Automation implemented using</a:t>
            </a:r>
            <a:endParaRPr lang="en-US" sz="2500" b="1" spc="-124">
              <a:solidFill>
                <a:srgbClr val="FE7A1E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928413" y="5915025"/>
            <a:ext cx="6771897" cy="338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Selenium WebDriver + Java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TestNG Framework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Page Object Model (POM)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Maven for dependency management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Allure Reporting for detailed results &amp; screenshots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400"/>
              </a:lnSpc>
            </a:pPr>
            <a:r>
              <a:rPr lang="en-US" sz="2000" b="1" spc="-99">
                <a:solidFill>
                  <a:srgbClr val="FE7A1E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Automated critical scenarios:</a:t>
            </a:r>
            <a:endParaRPr lang="en-US" sz="2000" b="1" spc="-99">
              <a:solidFill>
                <a:srgbClr val="FE7A1E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Login with valid credentials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Add new employee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Apply leave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Logout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Framework designed to support scalability, reusability, and easy maintenance.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</a:p>
        </p:txBody>
      </p:sp>
      <p:sp>
        <p:nvSpPr>
          <p:cNvPr id="15" name="Freeform 15"/>
          <p:cNvSpPr/>
          <p:nvPr/>
        </p:nvSpPr>
        <p:spPr>
          <a:xfrm>
            <a:off x="16262698" y="94869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flipV="1">
            <a:off x="12600964" y="4181355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 rot="0">
            <a:off x="12600964" y="678092"/>
            <a:ext cx="4658336" cy="2903461"/>
            <a:chOff x="0" y="0"/>
            <a:chExt cx="2801037" cy="174583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801037" cy="1745839"/>
            </a:xfrm>
            <a:custGeom>
              <a:avLst/>
              <a:gdLst/>
              <a:ahLst/>
              <a:cxnLst/>
              <a:rect l="l" t="t" r="r" b="b"/>
              <a:pathLst>
                <a:path w="2801037" h="1745839">
                  <a:moveTo>
                    <a:pt x="0" y="0"/>
                  </a:moveTo>
                  <a:lnTo>
                    <a:pt x="2801037" y="0"/>
                  </a:lnTo>
                  <a:lnTo>
                    <a:pt x="2801037" y="1745839"/>
                  </a:lnTo>
                  <a:lnTo>
                    <a:pt x="0" y="1745839"/>
                  </a:lnTo>
                  <a:close/>
                </a:path>
              </a:pathLst>
            </a:custGeom>
            <a:blipFill>
              <a:blip r:embed="rId6"/>
              <a:stretch>
                <a:fillRect t="-55034" b="-55034"/>
              </a:stretch>
            </a:blipFill>
          </p:spPr>
        </p:sp>
      </p:grpSp>
      <p:sp>
        <p:nvSpPr>
          <p:cNvPr id="19" name="Freeform 19"/>
          <p:cNvSpPr/>
          <p:nvPr/>
        </p:nvSpPr>
        <p:spPr>
          <a:xfrm flipH="1">
            <a:off x="1028700" y="2906052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5261155" y="3243803"/>
            <a:ext cx="1906654" cy="6052871"/>
          </a:xfrm>
          <a:custGeom>
            <a:avLst/>
            <a:gdLst/>
            <a:ahLst/>
            <a:cxnLst/>
            <a:rect l="l" t="t" r="r" b="b"/>
            <a:pathLst>
              <a:path w="1906654" h="6052871">
                <a:moveTo>
                  <a:pt x="0" y="0"/>
                </a:moveTo>
                <a:lnTo>
                  <a:pt x="1906654" y="0"/>
                </a:lnTo>
                <a:lnTo>
                  <a:pt x="1906654" y="6052870"/>
                </a:lnTo>
                <a:lnTo>
                  <a:pt x="0" y="605287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7167809" y="5724525"/>
            <a:ext cx="4328252" cy="3624911"/>
          </a:xfrm>
          <a:custGeom>
            <a:avLst/>
            <a:gdLst/>
            <a:ahLst/>
            <a:cxnLst/>
            <a:rect l="l" t="t" r="r" b="b"/>
            <a:pathLst>
              <a:path w="4328252" h="3624911">
                <a:moveTo>
                  <a:pt x="0" y="0"/>
                </a:moveTo>
                <a:lnTo>
                  <a:pt x="4328252" y="0"/>
                </a:lnTo>
                <a:lnTo>
                  <a:pt x="4328252" y="3624911"/>
                </a:lnTo>
                <a:lnTo>
                  <a:pt x="0" y="362491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7299634" y="3547137"/>
            <a:ext cx="4064602" cy="1991650"/>
          </a:xfrm>
          <a:custGeom>
            <a:avLst/>
            <a:gdLst/>
            <a:ahLst/>
            <a:cxnLst/>
            <a:rect l="l" t="t" r="r" b="b"/>
            <a:pathLst>
              <a:path w="4064602" h="1991650">
                <a:moveTo>
                  <a:pt x="0" y="0"/>
                </a:moveTo>
                <a:lnTo>
                  <a:pt x="4064602" y="0"/>
                </a:lnTo>
                <a:lnTo>
                  <a:pt x="4064602" y="1991651"/>
                </a:lnTo>
                <a:lnTo>
                  <a:pt x="0" y="199165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t="-43014" b="-28414"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363994" y="3243803"/>
            <a:ext cx="3364714" cy="2774692"/>
          </a:xfrm>
          <a:custGeom>
            <a:avLst/>
            <a:gdLst/>
            <a:ahLst/>
            <a:cxnLst/>
            <a:rect l="l" t="t" r="r" b="b"/>
            <a:pathLst>
              <a:path w="3364714" h="2774692">
                <a:moveTo>
                  <a:pt x="0" y="0"/>
                </a:moveTo>
                <a:lnTo>
                  <a:pt x="3364714" y="0"/>
                </a:lnTo>
                <a:lnTo>
                  <a:pt x="3364714" y="2774692"/>
                </a:lnTo>
                <a:lnTo>
                  <a:pt x="0" y="277469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35870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1228480" y="5724639"/>
            <a:ext cx="6030820" cy="3013989"/>
            <a:chOff x="0" y="0"/>
            <a:chExt cx="9532238" cy="47638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2238" cy="4763874"/>
            </a:xfrm>
            <a:custGeom>
              <a:avLst/>
              <a:gdLst/>
              <a:ahLst/>
              <a:cxnLst/>
              <a:rect l="l" t="t" r="r" b="b"/>
              <a:pathLst>
                <a:path w="9532238" h="4763874">
                  <a:moveTo>
                    <a:pt x="0" y="0"/>
                  </a:moveTo>
                  <a:lnTo>
                    <a:pt x="9532238" y="0"/>
                  </a:lnTo>
                  <a:lnTo>
                    <a:pt x="9532238" y="4763874"/>
                  </a:lnTo>
                  <a:lnTo>
                    <a:pt x="0" y="4763874"/>
                  </a:lnTo>
                  <a:close/>
                </a:path>
              </a:pathLst>
            </a:custGeom>
            <a:blipFill>
              <a:blip r:embed="rId1"/>
              <a:stretch>
                <a:fillRect t="-3150" b="-3150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 rot="0">
            <a:off x="1028700" y="2380661"/>
            <a:ext cx="8715676" cy="4279213"/>
            <a:chOff x="0" y="0"/>
            <a:chExt cx="2295487" cy="11270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95487" cy="1127036"/>
            </a:xfrm>
            <a:custGeom>
              <a:avLst/>
              <a:gdLst/>
              <a:ahLst/>
              <a:cxnLst/>
              <a:rect l="l" t="t" r="r" b="b"/>
              <a:pathLst>
                <a:path w="2295487" h="1127036">
                  <a:moveTo>
                    <a:pt x="0" y="0"/>
                  </a:moveTo>
                  <a:lnTo>
                    <a:pt x="2295487" y="0"/>
                  </a:lnTo>
                  <a:lnTo>
                    <a:pt x="2295487" y="1127036"/>
                  </a:lnTo>
                  <a:lnTo>
                    <a:pt x="0" y="1127036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295487" cy="11556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 rot="0">
            <a:off x="1028700" y="1663110"/>
            <a:ext cx="6375753" cy="90271"/>
            <a:chOff x="0" y="0"/>
            <a:chExt cx="1679211" cy="237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10" name="Freeform 10"/>
          <p:cNvSpPr/>
          <p:nvPr/>
        </p:nvSpPr>
        <p:spPr>
          <a:xfrm>
            <a:off x="11228480" y="904875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9" y="0"/>
                </a:lnTo>
                <a:lnTo>
                  <a:pt x="272919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133552" y="8133555"/>
            <a:ext cx="8182472" cy="705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15"/>
              </a:lnSpc>
            </a:pPr>
            <a:r>
              <a:rPr lang="en-US" sz="5970" b="1" spc="-48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Allure Report Overview</a:t>
            </a:r>
            <a:endParaRPr lang="en-US" sz="5970" b="1" spc="-489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28700" y="1019175"/>
            <a:ext cx="9629106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 b="1" spc="-13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About Allure Reporting</a:t>
            </a:r>
            <a:endParaRPr lang="en-US" sz="2800" b="1" spc="-139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2880"/>
              </a:lnSpc>
            </a:pPr>
          </a:p>
          <a:p>
            <a:pPr algn="l">
              <a:lnSpc>
                <a:spcPts val="2880"/>
              </a:lnSpc>
            </a:pPr>
          </a:p>
        </p:txBody>
      </p:sp>
      <p:sp>
        <p:nvSpPr>
          <p:cNvPr id="13" name="Freeform 13"/>
          <p:cNvSpPr/>
          <p:nvPr/>
        </p:nvSpPr>
        <p:spPr>
          <a:xfrm>
            <a:off x="8491083" y="88392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501514" y="3434418"/>
            <a:ext cx="7446549" cy="217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 spc="-119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Allure provides a detailed, visual report for the automated test execution.</a:t>
            </a:r>
            <a:endParaRPr lang="en-US" sz="2400" spc="-119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880"/>
              </a:lnSpc>
            </a:pPr>
            <a:r>
              <a:rPr lang="en-US" sz="2400" spc="-119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It includes test case results, steps, attachments, logs, and screenshots on pass/failure.</a:t>
            </a:r>
            <a:endParaRPr lang="en-US" sz="2400" spc="-119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880"/>
              </a:lnSpc>
            </a:pPr>
            <a:r>
              <a:rPr lang="en-US" sz="2400" spc="-119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Helps in quickly identifying failures and analyzing trends.</a:t>
            </a:r>
            <a:endParaRPr lang="en-US" sz="2400" spc="-119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880"/>
              </a:lnSpc>
            </a:pPr>
          </a:p>
        </p:txBody>
      </p:sp>
      <p:sp>
        <p:nvSpPr>
          <p:cNvPr id="15" name="Freeform 15"/>
          <p:cNvSpPr/>
          <p:nvPr/>
        </p:nvSpPr>
        <p:spPr>
          <a:xfrm flipH="1">
            <a:off x="9420877" y="1077880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flipH="1">
            <a:off x="16986382" y="904635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flipV="1">
            <a:off x="11228480" y="10311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9" y="211884"/>
                </a:lnTo>
                <a:lnTo>
                  <a:pt x="272919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flipH="1" flipV="1">
            <a:off x="16986382" y="10287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8" y="0"/>
                </a:lnTo>
                <a:lnTo>
                  <a:pt x="272918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1309322" y="1600200"/>
            <a:ext cx="5949978" cy="3175801"/>
          </a:xfrm>
          <a:custGeom>
            <a:avLst/>
            <a:gdLst/>
            <a:ahLst/>
            <a:cxnLst/>
            <a:rect l="l" t="t" r="r" b="b"/>
            <a:pathLst>
              <a:path w="5949978" h="3175801">
                <a:moveTo>
                  <a:pt x="0" y="0"/>
                </a:moveTo>
                <a:lnTo>
                  <a:pt x="5949978" y="0"/>
                </a:lnTo>
                <a:lnTo>
                  <a:pt x="5949978" y="3175801"/>
                </a:lnTo>
                <a:lnTo>
                  <a:pt x="0" y="31758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0831770" y="2087685"/>
            <a:ext cx="6427530" cy="3627614"/>
            <a:chOff x="0" y="0"/>
            <a:chExt cx="1692847" cy="9554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92847" cy="955421"/>
            </a:xfrm>
            <a:custGeom>
              <a:avLst/>
              <a:gdLst/>
              <a:ahLst/>
              <a:cxnLst/>
              <a:rect l="l" t="t" r="r" b="b"/>
              <a:pathLst>
                <a:path w="1692847" h="955421">
                  <a:moveTo>
                    <a:pt x="0" y="0"/>
                  </a:moveTo>
                  <a:lnTo>
                    <a:pt x="1692847" y="0"/>
                  </a:lnTo>
                  <a:lnTo>
                    <a:pt x="1692847" y="955421"/>
                  </a:lnTo>
                  <a:lnTo>
                    <a:pt x="0" y="955421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692847" cy="983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10831770" y="7081297"/>
            <a:ext cx="6427530" cy="90271"/>
            <a:chOff x="0" y="0"/>
            <a:chExt cx="1692847" cy="237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92847" cy="23775"/>
            </a:xfrm>
            <a:custGeom>
              <a:avLst/>
              <a:gdLst/>
              <a:ahLst/>
              <a:cxnLst/>
              <a:rect l="l" t="t" r="r" b="b"/>
              <a:pathLst>
                <a:path w="1692847" h="23775">
                  <a:moveTo>
                    <a:pt x="0" y="0"/>
                  </a:moveTo>
                  <a:lnTo>
                    <a:pt x="1692847" y="0"/>
                  </a:lnTo>
                  <a:lnTo>
                    <a:pt x="1692847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692847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10831770" y="65624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 flipV="1">
            <a:off x="16986382" y="10287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8" y="0"/>
                </a:lnTo>
                <a:lnTo>
                  <a:pt x="272918" y="211884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22574" y="88392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9409082" y="5439982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flipV="1">
            <a:off x="10831770" y="10287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flipH="1">
            <a:off x="16986382" y="65624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40093" y="727063"/>
            <a:ext cx="1931240" cy="1919170"/>
          </a:xfrm>
          <a:custGeom>
            <a:avLst/>
            <a:gdLst/>
            <a:ahLst/>
            <a:cxnLst/>
            <a:rect l="l" t="t" r="r" b="b"/>
            <a:pathLst>
              <a:path w="1931240" h="1919170">
                <a:moveTo>
                  <a:pt x="0" y="0"/>
                </a:moveTo>
                <a:lnTo>
                  <a:pt x="1931240" y="0"/>
                </a:lnTo>
                <a:lnTo>
                  <a:pt x="1931240" y="1919170"/>
                </a:lnTo>
                <a:lnTo>
                  <a:pt x="0" y="19191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1827322" y="2255982"/>
            <a:ext cx="4436425" cy="3291021"/>
          </a:xfrm>
          <a:custGeom>
            <a:avLst/>
            <a:gdLst/>
            <a:ahLst/>
            <a:cxnLst/>
            <a:rect l="l" t="t" r="r" b="b"/>
            <a:pathLst>
              <a:path w="4436425" h="3291021">
                <a:moveTo>
                  <a:pt x="0" y="0"/>
                </a:moveTo>
                <a:lnTo>
                  <a:pt x="4436426" y="0"/>
                </a:lnTo>
                <a:lnTo>
                  <a:pt x="4436426" y="3291021"/>
                </a:lnTo>
                <a:lnTo>
                  <a:pt x="0" y="329102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3106284" y="2797276"/>
            <a:ext cx="1878502" cy="1688303"/>
          </a:xfrm>
          <a:custGeom>
            <a:avLst/>
            <a:gdLst/>
            <a:ahLst/>
            <a:cxnLst/>
            <a:rect l="l" t="t" r="r" b="b"/>
            <a:pathLst>
              <a:path w="1878502" h="1688303">
                <a:moveTo>
                  <a:pt x="0" y="0"/>
                </a:moveTo>
                <a:lnTo>
                  <a:pt x="1878502" y="0"/>
                </a:lnTo>
                <a:lnTo>
                  <a:pt x="1878502" y="1688303"/>
                </a:lnTo>
                <a:lnTo>
                  <a:pt x="0" y="168830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831770" y="7652701"/>
            <a:ext cx="7015243" cy="84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5"/>
              </a:lnSpc>
            </a:pPr>
            <a:r>
              <a:rPr lang="en-US" sz="7150" spc="-586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Challenges Faced</a:t>
            </a:r>
            <a:endParaRPr lang="en-US" sz="7150" spc="-586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28700" y="5439982"/>
            <a:ext cx="5021195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500" spc="-12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Manual Testing Challenges</a:t>
            </a:r>
            <a:endParaRPr lang="en-US" sz="2500" spc="-12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565908" y="8839200"/>
            <a:ext cx="1114925" cy="419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70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Thynk Unlimited</a:t>
            </a:r>
            <a:endParaRPr lang="en-US" sz="1400" spc="-70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224696" y="6115483"/>
            <a:ext cx="6919974" cy="125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70">
                <a:solidFill>
                  <a:srgbClr val="E8E8E8"/>
                </a:solidFill>
                <a:latin typeface="Open Sauce Bold Italics" panose="00000800000000000000"/>
                <a:ea typeface="Open Sauce Bold Italics" panose="00000800000000000000"/>
                <a:cs typeface="Open Sauce Bold Italics" panose="00000800000000000000"/>
                <a:sym typeface="Open Sauce Bold Italics" panose="00000800000000000000"/>
              </a:rPr>
              <a:t>The website was unstable and would crash frequently, disrupting test execution.</a:t>
            </a:r>
            <a:endParaRPr lang="en-US" sz="1400" b="1" i="1" spc="-70">
              <a:solidFill>
                <a:srgbClr val="E8E8E8"/>
              </a:solidFill>
              <a:latin typeface="Open Sauce Bold Italics" panose="00000800000000000000"/>
              <a:ea typeface="Open Sauce Bold Italics" panose="00000800000000000000"/>
              <a:cs typeface="Open Sauce Bold Italics" panose="00000800000000000000"/>
              <a:sym typeface="Open Sauce Bold Italics" panose="00000800000000000000"/>
            </a:endParaRPr>
          </a:p>
          <a:p>
            <a:pPr algn="l">
              <a:lnSpc>
                <a:spcPts val="1680"/>
              </a:lnSpc>
            </a:pPr>
            <a:r>
              <a:rPr lang="en-US" sz="1400" b="1" i="1" spc="-70">
                <a:solidFill>
                  <a:srgbClr val="E8E8E8"/>
                </a:solidFill>
                <a:latin typeface="Open Sauce Bold Italics" panose="00000800000000000000"/>
                <a:ea typeface="Open Sauce Bold Italics" panose="00000800000000000000"/>
                <a:cs typeface="Open Sauce Bold Italics" panose="00000800000000000000"/>
                <a:sym typeface="Open Sauce Bold Italics" panose="00000800000000000000"/>
              </a:rPr>
              <a:t>During manual testing, some team members experienced disappearing leave requests, preventing them from completing the workflow.</a:t>
            </a:r>
            <a:endParaRPr lang="en-US" sz="1400" b="1" i="1" spc="-70">
              <a:solidFill>
                <a:srgbClr val="E8E8E8"/>
              </a:solidFill>
              <a:latin typeface="Open Sauce Bold Italics" panose="00000800000000000000"/>
              <a:ea typeface="Open Sauce Bold Italics" panose="00000800000000000000"/>
              <a:cs typeface="Open Sauce Bold Italics" panose="00000800000000000000"/>
              <a:sym typeface="Open Sauce Bold Italics" panose="00000800000000000000"/>
            </a:endParaRPr>
          </a:p>
          <a:p>
            <a:pPr algn="l">
              <a:lnSpc>
                <a:spcPts val="1680"/>
              </a:lnSpc>
            </a:pPr>
            <a:r>
              <a:rPr lang="en-US" sz="1400" b="1" i="1" spc="-70">
                <a:solidFill>
                  <a:srgbClr val="E8E8E8"/>
                </a:solidFill>
                <a:latin typeface="Open Sauce Bold Italics" panose="00000800000000000000"/>
                <a:ea typeface="Open Sauce Bold Italics" panose="00000800000000000000"/>
                <a:cs typeface="Open Sauce Bold Italics" panose="00000800000000000000"/>
                <a:sym typeface="Open Sauce Bold Italics" panose="00000800000000000000"/>
              </a:rPr>
              <a:t>Complex scenarios required multiple user roles to validate, making coordination harder.</a:t>
            </a:r>
            <a:endParaRPr lang="en-US" sz="1400" b="1" i="1" spc="-70">
              <a:solidFill>
                <a:srgbClr val="E8E8E8"/>
              </a:solidFill>
              <a:latin typeface="Open Sauce Bold Italics" panose="00000800000000000000"/>
              <a:ea typeface="Open Sauce Bold Italics" panose="00000800000000000000"/>
              <a:cs typeface="Open Sauce Bold Italics" panose="00000800000000000000"/>
              <a:sym typeface="Open Sauce Bold Italics" panose="00000800000000000000"/>
            </a:endParaRPr>
          </a:p>
          <a:p>
            <a:pPr algn="l">
              <a:lnSpc>
                <a:spcPts val="1680"/>
              </a:lnSpc>
            </a:pPr>
          </a:p>
        </p:txBody>
      </p:sp>
      <p:sp>
        <p:nvSpPr>
          <p:cNvPr id="21" name="TextBox 21"/>
          <p:cNvSpPr txBox="1"/>
          <p:nvPr/>
        </p:nvSpPr>
        <p:spPr>
          <a:xfrm>
            <a:off x="2871333" y="8315474"/>
            <a:ext cx="7594585" cy="1447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Coordinating test execution among team members while dealing with unstable features.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Maintaining clear documentation of steps and expected results to reproduce issues effectively.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1680"/>
              </a:lnSpc>
            </a:pPr>
          </a:p>
          <a:p>
            <a:pPr algn="l">
              <a:lnSpc>
                <a:spcPts val="1680"/>
              </a:lnSpc>
            </a:pPr>
          </a:p>
        </p:txBody>
      </p:sp>
      <p:sp>
        <p:nvSpPr>
          <p:cNvPr id="22" name="TextBox 22"/>
          <p:cNvSpPr txBox="1"/>
          <p:nvPr/>
        </p:nvSpPr>
        <p:spPr>
          <a:xfrm>
            <a:off x="3944588" y="7414576"/>
            <a:ext cx="5199412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0"/>
              </a:lnSpc>
            </a:pPr>
            <a:r>
              <a:rPr lang="en-US" sz="2200" b="1" i="1" spc="-109">
                <a:solidFill>
                  <a:srgbClr val="E8E8E8"/>
                </a:solidFill>
                <a:latin typeface="Open Sauce Bold Italics" panose="00000800000000000000"/>
                <a:ea typeface="Open Sauce Bold Italics" panose="00000800000000000000"/>
                <a:cs typeface="Open Sauce Bold Italics" panose="00000800000000000000"/>
                <a:sym typeface="Open Sauce Bold Italics" panose="00000800000000000000"/>
              </a:rPr>
              <a:t>Team &amp; Process Challenges</a:t>
            </a:r>
            <a:endParaRPr lang="en-US" sz="2200" b="1" i="1" spc="-109">
              <a:solidFill>
                <a:srgbClr val="E8E8E8"/>
              </a:solidFill>
              <a:latin typeface="Open Sauce Bold Italics" panose="00000800000000000000"/>
              <a:ea typeface="Open Sauce Bold Italics" panose="00000800000000000000"/>
              <a:cs typeface="Open Sauce Bold Italics" panose="00000800000000000000"/>
              <a:sym typeface="Open Sauce Bold Italics" panose="00000800000000000000"/>
            </a:endParaRPr>
          </a:p>
          <a:p>
            <a:pPr algn="l">
              <a:lnSpc>
                <a:spcPts val="2160"/>
              </a:lnSpc>
            </a:pPr>
          </a:p>
          <a:p>
            <a:pPr algn="l">
              <a:lnSpc>
                <a:spcPts val="216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8667867" y="4264871"/>
            <a:ext cx="8768217" cy="4781479"/>
            <a:chOff x="0" y="0"/>
            <a:chExt cx="2309325" cy="12593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09325" cy="1259320"/>
            </a:xfrm>
            <a:custGeom>
              <a:avLst/>
              <a:gdLst/>
              <a:ahLst/>
              <a:cxnLst/>
              <a:rect l="l" t="t" r="r" b="b"/>
              <a:pathLst>
                <a:path w="2309325" h="1259320">
                  <a:moveTo>
                    <a:pt x="0" y="0"/>
                  </a:moveTo>
                  <a:lnTo>
                    <a:pt x="2309325" y="0"/>
                  </a:lnTo>
                  <a:lnTo>
                    <a:pt x="2309325" y="1259320"/>
                  </a:lnTo>
                  <a:lnTo>
                    <a:pt x="0" y="1259320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309325" cy="1287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8491083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904635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1028700" y="10287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1028700" y="4805750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0"/>
                </a:lnTo>
                <a:lnTo>
                  <a:pt x="335294" y="675500"/>
                </a:lnTo>
                <a:lnTo>
                  <a:pt x="3352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921026" y="5746875"/>
            <a:ext cx="5950649" cy="4511674"/>
          </a:xfrm>
          <a:custGeom>
            <a:avLst/>
            <a:gdLst/>
            <a:ahLst/>
            <a:cxnLst/>
            <a:rect l="l" t="t" r="r" b="b"/>
            <a:pathLst>
              <a:path w="5950649" h="4511674">
                <a:moveTo>
                  <a:pt x="0" y="0"/>
                </a:moveTo>
                <a:lnTo>
                  <a:pt x="5950649" y="0"/>
                </a:lnTo>
                <a:lnTo>
                  <a:pt x="5950649" y="4511674"/>
                </a:lnTo>
                <a:lnTo>
                  <a:pt x="0" y="451167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27144" y="1880889"/>
            <a:ext cx="7032156" cy="759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0"/>
              </a:lnSpc>
            </a:pPr>
            <a:r>
              <a:rPr lang="en-US" sz="6510" spc="-533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Lessons Learned</a:t>
            </a:r>
            <a:endParaRPr lang="en-US" sz="6510" spc="-533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8979076" y="4805750"/>
            <a:ext cx="8457008" cy="3590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0"/>
              </a:lnSpc>
            </a:pPr>
            <a:r>
              <a:rPr lang="en-US" sz="2200" b="1" spc="-10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Team Collaboration:</a:t>
            </a:r>
            <a:endParaRPr lang="en-US" sz="2200" b="1" spc="-109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 Working closely as a team increased test coverage, helped uncover critical issues faster, and ensured consistent understanding of workflows.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640"/>
              </a:lnSpc>
            </a:pPr>
            <a:r>
              <a:rPr lang="en-US" sz="2200" b="1" spc="-10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Effective Reporting:</a:t>
            </a:r>
            <a:endParaRPr lang="en-US" sz="2200" b="1" spc="-109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 Implementing Allure Reports provided visual insights, detailed execution steps, and screenshots for both passed and failed tests, improving transparency.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520"/>
              </a:lnSpc>
            </a:pPr>
            <a:r>
              <a:rPr lang="en-US" sz="2100" b="1" spc="-104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Adaptability &amp; Problem Solving:</a:t>
            </a:r>
            <a:endParaRPr lang="en-US" sz="2100" b="1" spc="-104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 Handling unstable website behavior, disappearing data, and dynamic workflows taught the team to adapt scripts, improve synchronization, and anticipate issues proactively.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400"/>
              </a:lnSpc>
            </a:pPr>
            <a:r>
              <a:rPr lang="en-US" sz="2000" b="1" spc="-9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Continuous Improvement:</a:t>
            </a:r>
            <a:endParaRPr lang="en-US" sz="2000" b="1" spc="-99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 Lessons from this project can be applied to future projects to streamline test planning, automation, and reporting.</a:t>
            </a: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204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5742936" y="7801612"/>
            <a:ext cx="5799490" cy="90271"/>
            <a:chOff x="0" y="0"/>
            <a:chExt cx="1527438" cy="237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7438" cy="23775"/>
            </a:xfrm>
            <a:custGeom>
              <a:avLst/>
              <a:gdLst/>
              <a:ahLst/>
              <a:cxnLst/>
              <a:rect l="l" t="t" r="r" b="b"/>
              <a:pathLst>
                <a:path w="1527438" h="23775">
                  <a:moveTo>
                    <a:pt x="0" y="0"/>
                  </a:moveTo>
                  <a:lnTo>
                    <a:pt x="1527438" y="0"/>
                  </a:lnTo>
                  <a:lnTo>
                    <a:pt x="1527438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527438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id="5" name="Freeform 5"/>
          <p:cNvSpPr/>
          <p:nvPr/>
        </p:nvSpPr>
        <p:spPr>
          <a:xfrm>
            <a:off x="3337635" y="8392383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 flipV="1">
            <a:off x="12418110" y="2504482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8" y="0"/>
                </a:lnTo>
                <a:lnTo>
                  <a:pt x="272918" y="211884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22574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12418110" y="8286441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V="1">
            <a:off x="3201175" y="2610424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9" y="211884"/>
                </a:lnTo>
                <a:lnTo>
                  <a:pt x="272919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1"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7225806" y="4775277"/>
            <a:ext cx="2833749" cy="3026334"/>
          </a:xfrm>
          <a:custGeom>
            <a:avLst/>
            <a:gdLst/>
            <a:ahLst/>
            <a:cxnLst/>
            <a:rect l="l" t="t" r="r" b="b"/>
            <a:pathLst>
              <a:path w="2833749" h="3026334">
                <a:moveTo>
                  <a:pt x="0" y="0"/>
                </a:moveTo>
                <a:lnTo>
                  <a:pt x="2833749" y="0"/>
                </a:lnTo>
                <a:lnTo>
                  <a:pt x="2833749" y="3026335"/>
                </a:lnTo>
                <a:lnTo>
                  <a:pt x="0" y="302633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541981" y="2847382"/>
            <a:ext cx="6685672" cy="1141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95"/>
              </a:lnSpc>
            </a:pPr>
            <a:r>
              <a:rPr lang="en-US" sz="9755" b="1" spc="-800">
                <a:solidFill>
                  <a:srgbClr val="FE7A1E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Thank You</a:t>
            </a:r>
            <a:endParaRPr lang="en-US" sz="9755" b="1" spc="-800">
              <a:solidFill>
                <a:srgbClr val="FE7A1E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3022</Words>
  <Application>WPS Presentation</Application>
  <PresentationFormat>On-screen Show (4:3)</PresentationFormat>
  <Paragraphs>103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SimSun</vt:lpstr>
      <vt:lpstr>Wingdings</vt:lpstr>
      <vt:lpstr>Open Sauce Bold</vt:lpstr>
      <vt:lpstr>Open Sauce</vt:lpstr>
      <vt:lpstr>Open Sauce Bold Italics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White and Pink Modern Software Engineer Presentation</dc:title>
  <dc:creator/>
  <cp:lastModifiedBy>WPS_1606072632</cp:lastModifiedBy>
  <cp:revision>2</cp:revision>
  <dcterms:created xsi:type="dcterms:W3CDTF">2006-08-16T00:00:00Z</dcterms:created>
  <dcterms:modified xsi:type="dcterms:W3CDTF">2025-11-26T22:50:12Z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2719A3A0A0984D8EBF8EF170F9E307AA_13</vt:lpwstr>
  </property>
  <property fmtid="{D5CDD505-2E9C-101B-9397-08002B2CF9AE}" pid="3" name="KSOProductBuildVer">
    <vt:lpwstr>1033-12.2.0.23155</vt:lpwstr>
  </property>
</Properties>
</file>

<file path=docProps/thumbnail.jpeg>
</file>